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68" r:id="rId4"/>
    <p:sldId id="269" r:id="rId5"/>
    <p:sldId id="270" r:id="rId6"/>
    <p:sldId id="271" r:id="rId7"/>
    <p:sldId id="272" r:id="rId8"/>
    <p:sldId id="273" r:id="rId9"/>
    <p:sldId id="274" r:id="rId10"/>
    <p:sldId id="275"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des" initials="k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2" autoAdjust="0"/>
    <p:restoredTop sz="81675" autoAdjust="0"/>
  </p:normalViewPr>
  <p:slideViewPr>
    <p:cSldViewPr>
      <p:cViewPr>
        <p:scale>
          <a:sx n="75" d="100"/>
          <a:sy n="75" d="100"/>
        </p:scale>
        <p:origin x="-45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3BAC8-0859-44B9-B5F4-BFB7356F47B6}" type="datetimeFigureOut">
              <a:rPr lang="zh-CN" altLang="en-US" smtClean="0"/>
              <a:pPr/>
              <a:t>2010-8-27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E1AE7-93CF-4D4B-91B8-A1A0AEEFC2EB}" type="slidenum">
              <a:rPr lang="zh-CN" altLang="en-US" smtClean="0"/>
              <a:pPr/>
              <a:t>‹#›</a:t>
            </a:fld>
            <a:endParaRPr lang="zh-CN" altLang="en-US"/>
          </a:p>
        </p:txBody>
      </p:sp>
    </p:spTree>
    <p:extLst>
      <p:ext uri="{BB962C8B-B14F-4D97-AF65-F5344CB8AC3E}">
        <p14:creationId xmlns:p14="http://schemas.microsoft.com/office/powerpoint/2010/main" xmlns="" val="1580793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4C5B71B3-13BA-464B-9706-9E283EF55019}" type="slidenum">
              <a:rPr lang="ja-JP" altLang="fr-FR" smtClean="0"/>
              <a:pPr/>
              <a:t>2</a:t>
            </a:fld>
            <a:endParaRPr lang="fr-FR" altLang="ja-JP"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4E1AE7-93CF-4D4B-91B8-A1A0AEEFC2EB}" type="slidenum">
              <a:rPr lang="zh-CN" altLang="en-US" smtClean="0"/>
              <a:pPr/>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xfrm>
            <a:off x="301625" y="6121400"/>
            <a:ext cx="2289175" cy="476250"/>
          </a:xfrm>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3124200" y="6121400"/>
            <a:ext cx="2895600" cy="476250"/>
          </a:xfrm>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6553200" y="6121400"/>
            <a:ext cx="2289175" cy="476250"/>
          </a:xfrm>
        </p:spPr>
        <p:txBody>
          <a:bodyPr/>
          <a:lstStyle>
            <a:lvl1pPr>
              <a:defRPr/>
            </a:lvl1pPr>
          </a:lstStyle>
          <a:p>
            <a:pPr>
              <a:defRPr/>
            </a:pPr>
            <a:fld id="{C605EC29-FC64-448D-85A5-BD6336CC3247}"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F9C6528-D5E6-4AE3-8221-B9210F3C5F70}"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7"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53163" cy="5641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8845C4A-6F55-44D5-9D49-070CACC42EB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F3B03DE-209C-47C4-B473-20B9F018A876}"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C3DA8F1-5959-45D8-843E-36548B1D54F4}"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292D45D-1056-4D38-8C59-BCC4E7FD8E19}"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34B2151-854B-4FC0-A5EC-9C415DC2568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D738A69C-F9BA-47AB-8B54-3AB1C4F92DB5}"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11516E03-C7B0-4F70-A362-4BE24B4925EF}"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5969569-3598-4F32-9690-435D7D393149}"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8F2F351-FD4F-4FD4-A702-FEDA36E47AAE}"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301625"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97502B5D-8BF4-4E12-8BB6-78B298AB09C1}"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irelessinnovation.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Group 44"/>
          <p:cNvGraphicFramePr>
            <a:graphicFrameLocks noGrp="1"/>
          </p:cNvGraphicFramePr>
          <p:nvPr/>
        </p:nvGraphicFramePr>
        <p:xfrm>
          <a:off x="179388" y="290513"/>
          <a:ext cx="6336828" cy="1676400"/>
        </p:xfrm>
        <a:graphic>
          <a:graphicData uri="http://schemas.openxmlformats.org/drawingml/2006/table">
            <a:tbl>
              <a:tblPr/>
              <a:tblGrid>
                <a:gridCol w="1796599"/>
                <a:gridCol w="4540229"/>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GSC15-GRSC8-09 </a:t>
                      </a: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TIA RRS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Presentation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TIA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shields@ygomi.com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333" name="Text Box 9"/>
          <p:cNvSpPr txBox="1">
            <a:spLocks noChangeArrowheads="1"/>
          </p:cNvSpPr>
          <p:nvPr/>
        </p:nvSpPr>
        <p:spPr bwMode="auto">
          <a:xfrm>
            <a:off x="979488" y="2508250"/>
            <a:ext cx="7416800" cy="1077218"/>
          </a:xfrm>
          <a:prstGeom prst="rect">
            <a:avLst/>
          </a:prstGeom>
          <a:noFill/>
          <a:ln w="9525">
            <a:noFill/>
            <a:miter lim="800000"/>
            <a:headEnd/>
            <a:tailEnd/>
          </a:ln>
        </p:spPr>
        <p:txBody>
          <a:bodyPr>
            <a:spAutoFit/>
          </a:bodyPr>
          <a:lstStyle/>
          <a:p>
            <a:pPr algn="ctr">
              <a:spcBef>
                <a:spcPct val="50000"/>
              </a:spcBef>
            </a:pPr>
            <a:r>
              <a:rPr lang="en-US" altLang="zh-CN" sz="3200" b="1" dirty="0" smtClean="0"/>
              <a:t>TIA Update – Reconfigurable Radio Systems</a:t>
            </a:r>
            <a:endParaRPr lang="zh-CN" altLang="en-US" sz="3200" b="1" dirty="0"/>
          </a:p>
        </p:txBody>
      </p:sp>
      <p:sp>
        <p:nvSpPr>
          <p:cNvPr id="8" name="Rectangle 11"/>
          <p:cNvSpPr txBox="1">
            <a:spLocks noChangeArrowheads="1"/>
          </p:cNvSpPr>
          <p:nvPr/>
        </p:nvSpPr>
        <p:spPr bwMode="auto">
          <a:xfrm>
            <a:off x="1331913" y="3286125"/>
            <a:ext cx="6400800" cy="1008063"/>
          </a:xfrm>
          <a:prstGeom prst="rect">
            <a:avLst/>
          </a:prstGeom>
          <a:noFill/>
          <a:ln w="9525">
            <a:noFill/>
            <a:miter lim="800000"/>
            <a:headEnd/>
            <a:tailEnd/>
          </a:ln>
        </p:spPr>
        <p:txBody>
          <a:bodyPr/>
          <a:lstStyle/>
          <a:p>
            <a:pPr marL="342900" indent="-342900" algn="ctr">
              <a:lnSpc>
                <a:spcPct val="90000"/>
              </a:lnSpc>
              <a:spcBef>
                <a:spcPct val="20000"/>
              </a:spcBef>
              <a:defRPr/>
            </a:pPr>
            <a:endParaRPr lang="en-GB" altLang="zh-CN" sz="2800" b="1" dirty="0" smtClean="0">
              <a:latin typeface="+mn-lt"/>
              <a:ea typeface="+mn-ea"/>
            </a:endParaRPr>
          </a:p>
          <a:p>
            <a:pPr marL="342900" indent="-342900" algn="ctr">
              <a:lnSpc>
                <a:spcPct val="90000"/>
              </a:lnSpc>
              <a:spcBef>
                <a:spcPct val="20000"/>
              </a:spcBef>
              <a:defRPr/>
            </a:pPr>
            <a:r>
              <a:rPr lang="en-GB" altLang="zh-CN" sz="2800" b="1" dirty="0" smtClean="0">
                <a:latin typeface="+mn-lt"/>
                <a:ea typeface="+mn-ea"/>
              </a:rPr>
              <a:t>T. Russell Shields</a:t>
            </a:r>
            <a:endParaRPr lang="en-GB" altLang="zh-CN" sz="2800" b="1" dirty="0">
              <a:latin typeface="+mn-lt"/>
              <a:ea typeface="+mn-ea"/>
            </a:endParaRPr>
          </a:p>
        </p:txBody>
      </p:sp>
      <p:sp>
        <p:nvSpPr>
          <p:cNvPr id="13335"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lang="en-US" altLang="zh-CN" sz="2800" b="1" dirty="0"/>
              <a:t>Global Standards Collaboration (GSC)  GSC-15</a:t>
            </a:r>
            <a:endParaRPr lang="zh-CN"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3600" dirty="0" smtClean="0"/>
              <a:t>Summary</a:t>
            </a:r>
          </a:p>
        </p:txBody>
      </p:sp>
      <p:sp>
        <p:nvSpPr>
          <p:cNvPr id="13315" name="Content Placeholder 2"/>
          <p:cNvSpPr>
            <a:spLocks noGrp="1"/>
          </p:cNvSpPr>
          <p:nvPr>
            <p:ph idx="1"/>
          </p:nvPr>
        </p:nvSpPr>
        <p:spPr/>
        <p:txBody>
          <a:bodyPr/>
          <a:lstStyle/>
          <a:p>
            <a:pPr eaLnBrk="1" hangingPunct="1"/>
            <a:r>
              <a:rPr lang="en-US" sz="2800" dirty="0" smtClean="0"/>
              <a:t>ETSI has initiated major Reconfigurable Radio Systems activities</a:t>
            </a:r>
          </a:p>
          <a:p>
            <a:pPr eaLnBrk="1" hangingPunct="1"/>
            <a:r>
              <a:rPr lang="en-US" sz="2800" dirty="0" smtClean="0"/>
              <a:t>CCSA has projects on Cognitive Radio Systems</a:t>
            </a:r>
          </a:p>
          <a:p>
            <a:pPr eaLnBrk="1" hangingPunct="1"/>
            <a:r>
              <a:rPr lang="en-US" sz="2800" dirty="0" smtClean="0"/>
              <a:t>Progress on RRS continues to move slowly around the world</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10</a:t>
            </a:fld>
            <a:endParaRPr lang="en-US" altLang="zh-CN" dirty="0"/>
          </a:p>
        </p:txBody>
      </p:sp>
    </p:spTree>
    <p:extLst>
      <p:ext uri="{BB962C8B-B14F-4D97-AF65-F5344CB8AC3E}">
        <p14:creationId xmlns:p14="http://schemas.microsoft.com/office/powerpoint/2010/main" xmlns="" val="393049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pPr eaLnBrk="1" hangingPunct="1"/>
            <a:r>
              <a:rPr lang="en-US" sz="3600" dirty="0" smtClean="0"/>
              <a:t>Highlights of Current Activities – Summary</a:t>
            </a:r>
          </a:p>
        </p:txBody>
      </p:sp>
      <p:sp>
        <p:nvSpPr>
          <p:cNvPr id="4099" name="Content Placeholder 4"/>
          <p:cNvSpPr>
            <a:spLocks noGrp="1"/>
          </p:cNvSpPr>
          <p:nvPr>
            <p:ph idx="1"/>
          </p:nvPr>
        </p:nvSpPr>
        <p:spPr>
          <a:xfrm>
            <a:off x="301625" y="1628800"/>
            <a:ext cx="8540750" cy="4270375"/>
          </a:xfrm>
        </p:spPr>
        <p:txBody>
          <a:bodyPr/>
          <a:lstStyle/>
          <a:p>
            <a:r>
              <a:rPr lang="en-US" sz="2200" dirty="0" smtClean="0"/>
              <a:t>Most activity about reconfigurable radio systems (RRS), including cognitive radio (CR) and software defined radio (SDR), has been conducted in ETSI, IEEE, and ITU-R.  Other contributions come from groups including OMG and especially the Wireless Innovation Forum (formerly SDR Forum)</a:t>
            </a:r>
          </a:p>
          <a:p>
            <a:r>
              <a:rPr lang="en-US" sz="2200" dirty="0" smtClean="0"/>
              <a:t>Working definitions of SDR and CR were adopted in 2009</a:t>
            </a:r>
          </a:p>
          <a:p>
            <a:pPr lvl="1"/>
            <a:r>
              <a:rPr lang="en-US" sz="2000" dirty="0" smtClean="0"/>
              <a:t>ITU-R WP1B is the responsible group for WRC-11 AI 1.19</a:t>
            </a:r>
          </a:p>
          <a:p>
            <a:pPr lvl="1"/>
            <a:r>
              <a:rPr lang="en-US" sz="2000" dirty="0" smtClean="0"/>
              <a:t>ITU-R WP5A is developing a report on a definition for CRS and input for WP1B</a:t>
            </a:r>
          </a:p>
          <a:p>
            <a:pPr lvl="1"/>
            <a:r>
              <a:rPr lang="en-US" sz="2000" dirty="0" smtClean="0"/>
              <a:t>ITU-R WP5D is giving input to WP5A on CR related to IMT/3G</a:t>
            </a:r>
          </a:p>
          <a:p>
            <a:r>
              <a:rPr lang="en-US" sz="2200" dirty="0" smtClean="0"/>
              <a:t>Market and regulatory issues, including potential benefits and potential complications, are also being studied</a:t>
            </a:r>
          </a:p>
          <a:p>
            <a:pPr lvl="1"/>
            <a:r>
              <a:rPr lang="en-US" sz="1800" dirty="0" smtClean="0"/>
              <a:t>In early 2010, the U.S. FCC granted several experimental licenses for work in TV white space; FCC movement in this area is still slow</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2</a:t>
            </a:fld>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smtClean="0"/>
              <a:t>Highlights of Current Activities – IEEE</a:t>
            </a:r>
          </a:p>
        </p:txBody>
      </p:sp>
      <p:sp>
        <p:nvSpPr>
          <p:cNvPr id="7171" name="Content Placeholder 2"/>
          <p:cNvSpPr>
            <a:spLocks noGrp="1"/>
          </p:cNvSpPr>
          <p:nvPr>
            <p:ph idx="1"/>
          </p:nvPr>
        </p:nvSpPr>
        <p:spPr>
          <a:xfrm>
            <a:off x="301624" y="1752600"/>
            <a:ext cx="8842375" cy="4270375"/>
          </a:xfrm>
        </p:spPr>
        <p:txBody>
          <a:bodyPr/>
          <a:lstStyle/>
          <a:p>
            <a:r>
              <a:rPr lang="en-US" sz="2400" dirty="0" smtClean="0"/>
              <a:t>IEEE 802.22 (standard for WRAN using TV white spaces) is still in the standard drafting stage</a:t>
            </a:r>
          </a:p>
          <a:p>
            <a:r>
              <a:rPr lang="en-US" sz="2400" dirty="0" smtClean="0"/>
              <a:t>IEEE 802.16h (improved coexistence of 802.16-based networks in unlicensed bands) reached sponsor ballot stage</a:t>
            </a:r>
          </a:p>
          <a:p>
            <a:r>
              <a:rPr lang="en-US" sz="2400" dirty="0" smtClean="0"/>
              <a:t>The IEEE 802.19 technical advisory group is evaluating coexistence between IEEE 802.11y and IEEE 802.16h</a:t>
            </a:r>
          </a:p>
          <a:p>
            <a:r>
              <a:rPr lang="en-US" sz="2400" dirty="0" smtClean="0"/>
              <a:t>March 8-11, 2010:  IEEE SCC41 Meeting (co-located with the Wireless Innovation Forum 65th General Meeting)</a:t>
            </a:r>
          </a:p>
          <a:p>
            <a:pPr lvl="1"/>
            <a:r>
              <a:rPr lang="en-US" sz="2200" dirty="0" smtClean="0"/>
              <a:t>Ad hoc committee on White Space Radio (1900.7) was created within IEEE SCC41</a:t>
            </a:r>
          </a:p>
          <a:p>
            <a:pPr lvl="2"/>
            <a:r>
              <a:rPr lang="en-US" sz="2000" dirty="0" smtClean="0"/>
              <a:t>Purpose:  to consider standard defining MAC and PHY layers for white space communication system</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3</a:t>
            </a:fld>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600" dirty="0" smtClean="0"/>
              <a:t>Highlights of Current Activities – ITU-R</a:t>
            </a:r>
          </a:p>
        </p:txBody>
      </p:sp>
      <p:sp>
        <p:nvSpPr>
          <p:cNvPr id="8195" name="Content Placeholder 2"/>
          <p:cNvSpPr>
            <a:spLocks noGrp="1"/>
          </p:cNvSpPr>
          <p:nvPr>
            <p:ph idx="1"/>
          </p:nvPr>
        </p:nvSpPr>
        <p:spPr/>
        <p:txBody>
          <a:bodyPr/>
          <a:lstStyle/>
          <a:p>
            <a:r>
              <a:rPr lang="en-US" sz="2800" dirty="0" smtClean="0"/>
              <a:t>In June</a:t>
            </a:r>
            <a:r>
              <a:rPr lang="en-GB" sz="2800" dirty="0" smtClean="0"/>
              <a:t> 2010, ITU-R WP1B finalized the draft CPM text for WRC-11 Agenda Item 1.19 </a:t>
            </a:r>
            <a:r>
              <a:rPr lang="en-US" sz="2800" dirty="0" smtClean="0"/>
              <a:t>(introduction of software-defined radio and cognitive radio systems)</a:t>
            </a:r>
          </a:p>
          <a:p>
            <a:r>
              <a:rPr lang="en-US" sz="2800" dirty="0" smtClean="0"/>
              <a:t>During 2009, ITU-R WP5A received many contributions from equipment makers, telecoms carriers, and governments to its draft report on “Cognitive radio systems in the land mobile service”</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4</a:t>
            </a:fld>
            <a:endParaRPr lang="en-US" altLang="zh-C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600" dirty="0" smtClean="0"/>
              <a:t>Highlights of Current Activities – OMG</a:t>
            </a:r>
          </a:p>
        </p:txBody>
      </p:sp>
      <p:sp>
        <p:nvSpPr>
          <p:cNvPr id="9219" name="Content Placeholder 2"/>
          <p:cNvSpPr>
            <a:spLocks noGrp="1"/>
          </p:cNvSpPr>
          <p:nvPr>
            <p:ph idx="1"/>
          </p:nvPr>
        </p:nvSpPr>
        <p:spPr/>
        <p:txBody>
          <a:bodyPr/>
          <a:lstStyle/>
          <a:p>
            <a:r>
              <a:rPr lang="en-US" sz="2000" dirty="0" smtClean="0"/>
              <a:t>Object Management Group (OMG) Software-Based Communication (SBC) Domain Task Force (DTF) develops and promotes specifications for SDR devices, through activities including</a:t>
            </a:r>
          </a:p>
          <a:p>
            <a:pPr lvl="1"/>
            <a:r>
              <a:rPr lang="en-US" sz="1800" dirty="0" smtClean="0"/>
              <a:t>Promotion of UML and model-driven technology</a:t>
            </a:r>
          </a:p>
          <a:p>
            <a:pPr lvl="1"/>
            <a:r>
              <a:rPr lang="en-US" sz="1800" dirty="0" smtClean="0"/>
              <a:t>Development of specifications to improve interoperability of software-defined components</a:t>
            </a:r>
          </a:p>
          <a:p>
            <a:pPr lvl="1"/>
            <a:r>
              <a:rPr lang="en-US" sz="1800" dirty="0" smtClean="0"/>
              <a:t>Promotion of software radio specifications</a:t>
            </a:r>
          </a:p>
          <a:p>
            <a:r>
              <a:rPr lang="en-US" sz="2000" dirty="0" smtClean="0"/>
              <a:t>SBC DTF and the Wireless Innovation Forum  – supported by several companies – are working on a commercial standard based on the SCA</a:t>
            </a:r>
          </a:p>
          <a:p>
            <a:r>
              <a:rPr lang="en-US" sz="2000" dirty="0" smtClean="0"/>
              <a:t>OMG and the Wireless Innovation Forum released a joint smart antenna specification in May 2009 – their first joint specification</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5</a:t>
            </a:fld>
            <a:endParaRPr lang="en-US" altLang="zh-C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600" dirty="0" smtClean="0"/>
              <a:t>Highlights of Current Activities – </a:t>
            </a:r>
            <a:br>
              <a:rPr lang="en-US" sz="3600" dirty="0" smtClean="0"/>
            </a:br>
            <a:r>
              <a:rPr lang="en-US" sz="3600" dirty="0" smtClean="0"/>
              <a:t>Wireless Innovation Forum (1/2)</a:t>
            </a:r>
          </a:p>
        </p:txBody>
      </p:sp>
      <p:sp>
        <p:nvSpPr>
          <p:cNvPr id="10243" name="Content Placeholder 2"/>
          <p:cNvSpPr>
            <a:spLocks noGrp="1"/>
          </p:cNvSpPr>
          <p:nvPr>
            <p:ph idx="1"/>
          </p:nvPr>
        </p:nvSpPr>
        <p:spPr/>
        <p:txBody>
          <a:bodyPr/>
          <a:lstStyle/>
          <a:p>
            <a:r>
              <a:rPr lang="en-US" sz="2400" dirty="0" smtClean="0"/>
              <a:t>Name changed from SDR Forum in December 2009</a:t>
            </a:r>
          </a:p>
          <a:p>
            <a:pPr lvl="1"/>
            <a:r>
              <a:rPr lang="en-US" sz="2000" dirty="0" smtClean="0"/>
              <a:t>Website:  </a:t>
            </a:r>
            <a:r>
              <a:rPr lang="en-US" sz="2000" dirty="0" smtClean="0">
                <a:hlinkClick r:id="rId2"/>
              </a:rPr>
              <a:t>www.wirelessinnovation.org</a:t>
            </a:r>
            <a:endParaRPr lang="en-US" sz="2000" dirty="0" smtClean="0"/>
          </a:p>
          <a:p>
            <a:r>
              <a:rPr lang="en-US" sz="2400" dirty="0" smtClean="0"/>
              <a:t>116 organizational members, including</a:t>
            </a:r>
          </a:p>
          <a:p>
            <a:pPr lvl="1"/>
            <a:r>
              <a:rPr lang="en-US" sz="2000" dirty="0" err="1" smtClean="0"/>
              <a:t>Huawei</a:t>
            </a:r>
            <a:r>
              <a:rPr lang="en-US" sz="2000" dirty="0" smtClean="0"/>
              <a:t> (joined in 2009)</a:t>
            </a:r>
          </a:p>
          <a:p>
            <a:pPr lvl="1"/>
            <a:r>
              <a:rPr lang="en-US" sz="2000" dirty="0" smtClean="0"/>
              <a:t>ZTE (joined in 2010)</a:t>
            </a:r>
          </a:p>
          <a:p>
            <a:r>
              <a:rPr lang="en-US" sz="2400" dirty="0" smtClean="0"/>
              <a:t>First TV White Spaces Summit was held June 15, 2010, in Washington, DC</a:t>
            </a:r>
          </a:p>
          <a:p>
            <a:pPr lvl="1"/>
            <a:r>
              <a:rPr lang="en-US" sz="2000" dirty="0" smtClean="0"/>
              <a:t>Discussed commercialization of TVWS</a:t>
            </a:r>
          </a:p>
          <a:p>
            <a:pPr lvl="1"/>
            <a:r>
              <a:rPr lang="en-US" sz="2000" dirty="0" smtClean="0"/>
              <a:t>Reviewed the progress of proposed standards</a:t>
            </a:r>
          </a:p>
          <a:p>
            <a:pPr lvl="1"/>
            <a:r>
              <a:rPr lang="en-US" sz="2000" dirty="0" smtClean="0"/>
              <a:t>Examined technology/regulatory/deployment requirements</a:t>
            </a:r>
          </a:p>
          <a:p>
            <a:pPr lvl="1"/>
            <a:r>
              <a:rPr lang="en-US" sz="2000" dirty="0" smtClean="0"/>
              <a:t>Keynote by Commissioner Meredith Baker of the U.S. FCC encouraging movement in this area</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6</a:t>
            </a:fld>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600" dirty="0" smtClean="0"/>
              <a:t>Highlights of Current Activities – </a:t>
            </a:r>
            <a:br>
              <a:rPr lang="en-US" sz="3600" dirty="0" smtClean="0"/>
            </a:br>
            <a:r>
              <a:rPr lang="en-US" sz="3600" dirty="0" smtClean="0"/>
              <a:t>Wireless Innovation Forum (2/2)</a:t>
            </a:r>
          </a:p>
        </p:txBody>
      </p:sp>
      <p:sp>
        <p:nvSpPr>
          <p:cNvPr id="11267" name="Content Placeholder 2"/>
          <p:cNvSpPr>
            <a:spLocks noGrp="1"/>
          </p:cNvSpPr>
          <p:nvPr>
            <p:ph idx="1"/>
          </p:nvPr>
        </p:nvSpPr>
        <p:spPr>
          <a:xfrm>
            <a:off x="301624" y="1752600"/>
            <a:ext cx="8842375" cy="4270375"/>
          </a:xfrm>
        </p:spPr>
        <p:txBody>
          <a:bodyPr/>
          <a:lstStyle/>
          <a:p>
            <a:r>
              <a:rPr lang="en-US" sz="2000" dirty="0" smtClean="0"/>
              <a:t>66th General Meeting was held June 21-23, 2010, in Mainz, Germany</a:t>
            </a:r>
          </a:p>
          <a:p>
            <a:pPr lvl="1"/>
            <a:r>
              <a:rPr lang="en-US" sz="1600" dirty="0" smtClean="0"/>
              <a:t>CRWG met jointly with PS-SIG to collaborate on Information Process Architectures</a:t>
            </a:r>
          </a:p>
          <a:p>
            <a:pPr lvl="1"/>
            <a:r>
              <a:rPr lang="en-US" sz="1600" dirty="0" smtClean="0"/>
              <a:t>CRWG finalized and balloted “</a:t>
            </a:r>
            <a:r>
              <a:rPr lang="en-US" sz="1600" b="1" i="1" dirty="0" smtClean="0"/>
              <a:t>Quantifying the Benefits of Cognitive Radio</a:t>
            </a:r>
            <a:r>
              <a:rPr lang="en-US" sz="1600" dirty="0" smtClean="0"/>
              <a:t>”</a:t>
            </a:r>
          </a:p>
          <a:p>
            <a:pPr lvl="1"/>
            <a:r>
              <a:rPr lang="en-US" sz="1600" dirty="0" smtClean="0"/>
              <a:t>CRWG work continues on two projects</a:t>
            </a:r>
          </a:p>
          <a:p>
            <a:pPr lvl="2"/>
            <a:r>
              <a:rPr lang="en-US" sz="1200" dirty="0" smtClean="0"/>
              <a:t>“</a:t>
            </a:r>
            <a:r>
              <a:rPr lang="en-US" sz="1200" b="1" i="1" dirty="0" smtClean="0"/>
              <a:t>Cognitive Radio Database (CRDB) – a Radio Environment Map (REM) anticipating future CR needs</a:t>
            </a:r>
            <a:r>
              <a:rPr lang="en-US" sz="1200" dirty="0" smtClean="0"/>
              <a:t>”</a:t>
            </a:r>
          </a:p>
          <a:p>
            <a:pPr lvl="2"/>
            <a:r>
              <a:rPr lang="en-US" sz="1200" b="1" i="1" dirty="0" smtClean="0"/>
              <a:t>“Information Process Architecture”</a:t>
            </a:r>
          </a:p>
          <a:p>
            <a:pPr lvl="1"/>
            <a:r>
              <a:rPr lang="en-US" sz="1600" dirty="0" smtClean="0"/>
              <a:t>MLM-WG continued work on the report “</a:t>
            </a:r>
            <a:r>
              <a:rPr lang="en-US" sz="1600" b="1" i="1" dirty="0" smtClean="0"/>
              <a:t>Modeling Languages for Mobility”</a:t>
            </a:r>
          </a:p>
          <a:p>
            <a:pPr lvl="1"/>
            <a:r>
              <a:rPr lang="en-US" sz="1600" dirty="0" smtClean="0"/>
              <a:t>T&amp;M WG continued work on </a:t>
            </a:r>
            <a:r>
              <a:rPr lang="en-US" sz="1600" b="1" dirty="0" smtClean="0"/>
              <a:t>“</a:t>
            </a:r>
            <a:r>
              <a:rPr lang="en-US" sz="1600" b="1" i="1" dirty="0" smtClean="0"/>
              <a:t>Test Guidelines and Requirements for Television Band Devices (TVBDs) Designed to Operate on Available Channels in the Broadcast Television Frequency Bands”</a:t>
            </a:r>
          </a:p>
          <a:p>
            <a:pPr lvl="1"/>
            <a:r>
              <a:rPr lang="en-US" sz="1600" dirty="0" smtClean="0"/>
              <a:t>SAWG worked on “</a:t>
            </a:r>
            <a:r>
              <a:rPr lang="en-US" sz="1600" b="1" i="1" dirty="0" smtClean="0"/>
              <a:t>Smart Antenna Specification: PIM and PSM for Smart Antenna”</a:t>
            </a:r>
            <a:endParaRPr lang="en-US" sz="1600" dirty="0" smtClean="0"/>
          </a:p>
          <a:p>
            <a:r>
              <a:rPr lang="en-US" sz="2000" dirty="0" smtClean="0"/>
              <a:t>Second annual European Reconfigurable Radio Technologies Workshop was held June 23-25, 2010 in Mainz, Germany</a:t>
            </a:r>
          </a:p>
          <a:p>
            <a:r>
              <a:rPr lang="en-US" sz="2000" dirty="0" smtClean="0"/>
              <a:t>67th General Meeting will be held Sept. 17-19, 2010, in Schaumburg, Illinois, U.S.A. (hosted by Motorola)</a:t>
            </a:r>
          </a:p>
          <a:p>
            <a:pPr lvl="1"/>
            <a:r>
              <a:rPr lang="en-US" sz="1600" dirty="0" smtClean="0"/>
              <a:t>Second TV White Space Summit to be held with the 67th General Meeting</a:t>
            </a:r>
          </a:p>
          <a:p>
            <a:endParaRPr lang="en-US" sz="2000" dirty="0" smtClean="0"/>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3600" dirty="0" smtClean="0"/>
              <a:t>Challenges (1/2)</a:t>
            </a:r>
          </a:p>
        </p:txBody>
      </p:sp>
      <p:sp>
        <p:nvSpPr>
          <p:cNvPr id="12291" name="Content Placeholder 2"/>
          <p:cNvSpPr>
            <a:spLocks noGrp="1"/>
          </p:cNvSpPr>
          <p:nvPr>
            <p:ph idx="1"/>
          </p:nvPr>
        </p:nvSpPr>
        <p:spPr>
          <a:xfrm>
            <a:off x="301624" y="1752600"/>
            <a:ext cx="8842375" cy="4270375"/>
          </a:xfrm>
        </p:spPr>
        <p:txBody>
          <a:bodyPr/>
          <a:lstStyle/>
          <a:p>
            <a:pPr eaLnBrk="1" hangingPunct="1"/>
            <a:r>
              <a:rPr lang="en-US" sz="2000" dirty="0" smtClean="0"/>
              <a:t>The market is moving very fast, complicating standardization</a:t>
            </a:r>
          </a:p>
          <a:p>
            <a:pPr lvl="1" eaLnBrk="1" hangingPunct="1"/>
            <a:r>
              <a:rPr lang="en-US" sz="2000" dirty="0" smtClean="0"/>
              <a:t>Debate continues over the role of standards in RRS</a:t>
            </a:r>
          </a:p>
          <a:p>
            <a:pPr lvl="2" eaLnBrk="1" hangingPunct="1"/>
            <a:r>
              <a:rPr lang="en-US" sz="1800" dirty="0" smtClean="0"/>
              <a:t>What needs to be standardized? Will setting standards so early in RRS development hurt innovation?</a:t>
            </a:r>
          </a:p>
          <a:p>
            <a:pPr lvl="1" eaLnBrk="1" hangingPunct="1"/>
            <a:r>
              <a:rPr lang="en-US" sz="2000" dirty="0" smtClean="0"/>
              <a:t>Several technologies are competing for de facto standard status</a:t>
            </a:r>
          </a:p>
          <a:p>
            <a:pPr eaLnBrk="1" hangingPunct="1"/>
            <a:r>
              <a:rPr lang="en-US" sz="2000" dirty="0" smtClean="0"/>
              <a:t>Regulatory bodies need to make sure that devices will meet current and future requirements</a:t>
            </a:r>
          </a:p>
          <a:p>
            <a:pPr lvl="1" eaLnBrk="1" hangingPunct="1"/>
            <a:r>
              <a:rPr lang="en-US" sz="2000" dirty="0" smtClean="0"/>
              <a:t>Most interest has been on the business and technology sides, but mature policy is also necessary for RRS to succeed</a:t>
            </a:r>
          </a:p>
          <a:p>
            <a:pPr lvl="1" eaLnBrk="1" hangingPunct="1"/>
            <a:r>
              <a:rPr lang="en-US" sz="2000" dirty="0" smtClean="0"/>
              <a:t>A conformity assessment apparatus is necessary</a:t>
            </a:r>
          </a:p>
          <a:p>
            <a:pPr eaLnBrk="1" hangingPunct="1"/>
            <a:r>
              <a:rPr lang="en-US" sz="2000" dirty="0" smtClean="0"/>
              <a:t>Regulators also need principles for considering questions unique to RRS</a:t>
            </a:r>
          </a:p>
          <a:p>
            <a:pPr lvl="1" eaLnBrk="1" hangingPunct="1"/>
            <a:r>
              <a:rPr lang="en-US" sz="2000" dirty="0" smtClean="0"/>
              <a:t>Example:  whether to allow software updates without requiring a device to be recertified</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8</a:t>
            </a:fld>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3600" dirty="0" smtClean="0"/>
              <a:t>Challenges (2/2)</a:t>
            </a:r>
          </a:p>
        </p:txBody>
      </p:sp>
      <p:sp>
        <p:nvSpPr>
          <p:cNvPr id="13315" name="Content Placeholder 2"/>
          <p:cNvSpPr>
            <a:spLocks noGrp="1"/>
          </p:cNvSpPr>
          <p:nvPr>
            <p:ph idx="1"/>
          </p:nvPr>
        </p:nvSpPr>
        <p:spPr/>
        <p:txBody>
          <a:bodyPr/>
          <a:lstStyle/>
          <a:p>
            <a:pPr eaLnBrk="1" hangingPunct="1"/>
            <a:r>
              <a:rPr lang="en-US" sz="2000" dirty="0" smtClean="0"/>
              <a:t>Existing services (especially public safety) need protection from interference that might result from SDR and CRS</a:t>
            </a:r>
          </a:p>
          <a:p>
            <a:pPr lvl="1" eaLnBrk="1" hangingPunct="1"/>
            <a:r>
              <a:rPr lang="en-US" sz="2000" dirty="0" smtClean="0"/>
              <a:t>Some standards and/or regulatory entities might want to exclude SDR/CRS from  some bands</a:t>
            </a:r>
          </a:p>
          <a:p>
            <a:pPr eaLnBrk="1" hangingPunct="1"/>
            <a:r>
              <a:rPr lang="en-US" sz="2000" dirty="0" smtClean="0"/>
              <a:t>Some countries (e.g., the U.S., Canada) have not recommended regulatory changes or changes to ITU rules before RRS can be implemented, but other countries might</a:t>
            </a:r>
          </a:p>
          <a:p>
            <a:pPr eaLnBrk="1" hangingPunct="1"/>
            <a:r>
              <a:rPr lang="en-US" sz="2000" dirty="0" smtClean="0"/>
              <a:t>On the technology side, standards are needed for components that make CR networks secure from various kinds of </a:t>
            </a:r>
            <a:r>
              <a:rPr lang="en-US" sz="2000" dirty="0" err="1" smtClean="0"/>
              <a:t>DoS</a:t>
            </a:r>
            <a:r>
              <a:rPr lang="en-US" sz="2000" dirty="0" smtClean="0"/>
              <a:t> attacks, a generalized CR-MAC, and cross-layer design</a:t>
            </a:r>
          </a:p>
          <a:p>
            <a:pPr eaLnBrk="1" hangingPunct="1"/>
            <a:r>
              <a:rPr lang="en-US" sz="2000" dirty="0" smtClean="0"/>
              <a:t>Despite all of the efforts, the real need for vehicle manufacturers is the ability to build vehicles with radios that can be updated for new protocols over the life of the vehicle</a:t>
            </a:r>
          </a:p>
        </p:txBody>
      </p:sp>
      <p:sp>
        <p:nvSpPr>
          <p:cNvPr id="5"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9</a:t>
            </a:fld>
            <a:endParaRPr lang="en-US" altLang="zh-CN" dirty="0"/>
          </a:p>
        </p:txBody>
      </p:sp>
    </p:spTree>
  </p:cSld>
  <p:clrMapOvr>
    <a:masterClrMapping/>
  </p:clrMapOvr>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336</TotalTime>
  <Words>985</Words>
  <Application>Microsoft Office PowerPoint</Application>
  <PresentationFormat>全屏显示(4:3)</PresentationFormat>
  <Paragraphs>94</Paragraphs>
  <Slides>10</Slides>
  <Notes>2</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万里长城</vt:lpstr>
      <vt:lpstr>幻灯片 1</vt:lpstr>
      <vt:lpstr>Highlights of Current Activities – Summary</vt:lpstr>
      <vt:lpstr>Highlights of Current Activities – IEEE</vt:lpstr>
      <vt:lpstr>Highlights of Current Activities – ITU-R</vt:lpstr>
      <vt:lpstr>Highlights of Current Activities – OMG</vt:lpstr>
      <vt:lpstr>Highlights of Current Activities –  Wireless Innovation Forum (1/2)</vt:lpstr>
      <vt:lpstr>Highlights of Current Activities –  Wireless Innovation Forum (2/2)</vt:lpstr>
      <vt:lpstr>Challenges (1/2)</vt:lpstr>
      <vt:lpstr>Challenges (2/2)</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51</cp:revision>
  <cp:lastPrinted>1601-01-01T00:00:00Z</cp:lastPrinted>
  <dcterms:created xsi:type="dcterms:W3CDTF">2010-05-04T03:31:53Z</dcterms:created>
  <dcterms:modified xsi:type="dcterms:W3CDTF">2010-08-27T12:15:20Z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